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78" r:id="rId2"/>
    <p:sldId id="279" r:id="rId3"/>
    <p:sldId id="280" r:id="rId4"/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x="12192000" cy="6858000"/>
  <p:notesSz cx="6858000" cy="9144000"/>
  <p:embeddedFontLst>
    <p:embeddedFont>
      <p:font typeface="Play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4D1AB0-2925-4953-8AE0-7B973092ED5E}">
  <a:tblStyle styleId="{4B4D1AB0-2925-4953-8AE0-7B973092ED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jpg>
</file>

<file path=ppt/media/image13.jp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/>
              <a:t>1 </a:t>
            </a:r>
            <a:r>
              <a:rPr lang="en-US"/>
              <a:t>https://www.w3schools.com/git/git_intro.asp?remote=github</a:t>
            </a:r>
            <a:endParaRPr/>
          </a:p>
        </p:txBody>
      </p:sp>
      <p:sp>
        <p:nvSpPr>
          <p:cNvPr id="130" name="Google Shape;130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First, we need to be able to read diffs</a:t>
            </a:r>
            <a:endParaRPr/>
          </a:p>
        </p:txBody>
      </p:sp>
      <p:sp>
        <p:nvSpPr>
          <p:cNvPr id="170" name="Google Shape;170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```git diff greet_full_v1.py greet_full_v2.py```</a:t>
            </a:r>
            <a:endParaRPr/>
          </a:p>
        </p:txBody>
      </p:sp>
      <p:sp>
        <p:nvSpPr>
          <p:cNvPr id="178" name="Google Shape;178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```git diff math_utils_v1.py math_utils_v2.py```</a:t>
            </a:r>
            <a:endParaRPr/>
          </a:p>
        </p:txBody>
      </p:sp>
      <p:sp>
        <p:nvSpPr>
          <p:cNvPr id="193" name="Google Shape;193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70677852e4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370677852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/>
              <a:t>1 </a:t>
            </a:r>
            <a:r>
              <a:rPr lang="en-US"/>
              <a:t>https://stackoverflow.blog/2023/01/09/beyond-git-the-other-version-control-systems-developers-use/</a:t>
            </a:r>
            <a:endParaRPr/>
          </a:p>
        </p:txBody>
      </p:sp>
      <p:sp>
        <p:nvSpPr>
          <p:cNvPr id="107" name="Google Shape;107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/>
              <a:t>1 </a:t>
            </a:r>
            <a:r>
              <a:rPr lang="en-US"/>
              <a:t>https://marc.info/?l=git&amp;m=117254154130732</a:t>
            </a:r>
            <a:endParaRPr/>
          </a:p>
        </p:txBody>
      </p:sp>
      <p:sp>
        <p:nvSpPr>
          <p:cNvPr id="115" name="Google Shape;11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/>
              <a:t>1 </a:t>
            </a:r>
            <a:r>
              <a:rPr lang="en-US"/>
              <a:t>https://archive.kernel.org/oldwiki/git.wiki.kernel.org/index.php/GitFaq.html#Why_the_.27Git.27_name.3F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ohmygit.org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gitbranching.js.org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How are you feeling?</a:t>
            </a:r>
            <a:endParaRPr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pic>
        <p:nvPicPr>
          <p:cNvPr id="225" name="Google Shape;225;p33" descr="A person with long hair wearing glasses&#10;&#10;AI-generated content may be incorrect.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983288" y="1709737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Basic Ideas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Terminology</a:t>
            </a:r>
            <a:r>
              <a:rPr lang="en-US" baseline="30000"/>
              <a:t>1</a:t>
            </a:r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highlight>
                  <a:srgbClr val="FFFF00"/>
                </a:highlight>
              </a:rPr>
              <a:t>Repository</a:t>
            </a:r>
            <a:r>
              <a:rPr lang="en-US">
                <a:highlight>
                  <a:srgbClr val="FFFF00"/>
                </a:highlight>
              </a:rPr>
              <a:t> (today)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highlight>
                  <a:srgbClr val="FFFF00"/>
                </a:highlight>
              </a:rPr>
              <a:t>Clone</a:t>
            </a:r>
            <a:r>
              <a:rPr lang="en-US">
                <a:highlight>
                  <a:srgbClr val="FFFF00"/>
                </a:highlight>
              </a:rPr>
              <a:t> (today)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highlight>
                  <a:srgbClr val="FFFF00"/>
                </a:highlight>
              </a:rPr>
              <a:t>Stage</a:t>
            </a:r>
            <a:r>
              <a:rPr lang="en-US">
                <a:highlight>
                  <a:srgbClr val="FFFF00"/>
                </a:highlight>
              </a:rPr>
              <a:t> (today)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highlight>
                  <a:srgbClr val="FFFF00"/>
                </a:highlight>
              </a:rPr>
              <a:t>Commit</a:t>
            </a:r>
            <a:r>
              <a:rPr lang="en-US">
                <a:highlight>
                  <a:srgbClr val="FFFF00"/>
                </a:highlight>
              </a:rPr>
              <a:t> (today)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Branch</a:t>
            </a:r>
            <a:r>
              <a:rPr lang="en-US"/>
              <a:t> (later)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Merge</a:t>
            </a:r>
            <a:r>
              <a:rPr lang="en-US"/>
              <a:t> (later)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Fetch</a:t>
            </a:r>
            <a:r>
              <a:rPr lang="en-US"/>
              <a:t> (later)</a:t>
            </a:r>
            <a:endParaRPr b="1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Pull</a:t>
            </a:r>
            <a:r>
              <a:rPr lang="en-US"/>
              <a:t> (later)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Push</a:t>
            </a:r>
            <a:r>
              <a:rPr lang="en-US"/>
              <a:t> (later)</a:t>
            </a:r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Process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Initialize repository (or clone)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Make changes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Stage changes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Commit changes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???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Profit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Git Commit / Reset / Revert</a:t>
            </a:r>
            <a:endParaRPr/>
          </a:p>
        </p:txBody>
      </p:sp>
      <p:graphicFrame>
        <p:nvGraphicFramePr>
          <p:cNvPr id="142" name="Google Shape;142;p20"/>
          <p:cNvGraphicFramePr/>
          <p:nvPr/>
        </p:nvGraphicFramePr>
        <p:xfrm>
          <a:off x="838200" y="262969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{4B4D1AB0-2925-4953-8AE0-7B973092ED5E}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Command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Description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commit -m "message"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Commit staged changes with a message.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commit -a -m "message"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Stage all modified (tracked) files and commit.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commit --amend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Modify the last commit (message or content).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reset HEAD~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Undo the last commit but keep the changes unstaged.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revert &lt;commit&gt;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Create a new commit that reverses a specific commit.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Hands-On #1</a:t>
            </a:r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Initialize repository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Make some changes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Observe effects of changes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Stage changes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Commit changes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But why…</a:t>
            </a:r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Most developer teams are not just one person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Having version control limits hassle across changes / teams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See how the code has changed over time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Analyze those changes for problem areas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(an aside) Not just for code…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Git History</a:t>
            </a:r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 keep telling you that you can see what changed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So… how do we do that?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First we need to learn to read diffs…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Git Diff</a:t>
            </a:r>
            <a:endParaRPr/>
          </a:p>
        </p:txBody>
      </p:sp>
      <p:graphicFrame>
        <p:nvGraphicFramePr>
          <p:cNvPr id="166" name="Google Shape;166;p24"/>
          <p:cNvGraphicFramePr/>
          <p:nvPr/>
        </p:nvGraphicFramePr>
        <p:xfrm>
          <a:off x="838200" y="272113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{4B4D1AB0-2925-4953-8AE0-7B973092ED5E}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Command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Description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unstaged changes.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 --cached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staged changes.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 HEAD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Compare working directory with last commit.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 &lt;commit1&gt; &lt;commit2&gt;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Compare two commits.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 &lt;branch1&gt; &lt;branch2&gt;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differences between two branches.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 &lt;commit&gt; &lt;file&gt;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Compare a file between commits.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Spot the diff</a:t>
            </a:r>
            <a:endParaRPr/>
          </a:p>
        </p:txBody>
      </p:sp>
      <p:pic>
        <p:nvPicPr>
          <p:cNvPr id="173" name="Google Shape;173;p2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2239428"/>
            <a:ext cx="5181600" cy="3523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6172200" y="2257952"/>
            <a:ext cx="5181600" cy="3486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Spot the diff</a:t>
            </a:r>
            <a:endParaRPr/>
          </a:p>
        </p:txBody>
      </p:sp>
      <p:pic>
        <p:nvPicPr>
          <p:cNvPr id="181" name="Google Shape;181;p2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83188" y="1459643"/>
            <a:ext cx="6172200" cy="392918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Diffed two files</a:t>
            </a:r>
            <a:endParaRPr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File metadata…</a:t>
            </a:r>
            <a:endParaRPr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File “a” is denoted by ‘-’</a:t>
            </a:r>
            <a:endParaRPr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File “b” is denoted by ‘+’</a:t>
            </a:r>
            <a:endParaRPr/>
          </a:p>
          <a:p>
            <a:pPr marL="285750" lvl="0" indent="-1841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Spot the diff, again</a:t>
            </a:r>
            <a:endParaRPr/>
          </a:p>
        </p:txBody>
      </p:sp>
      <p:pic>
        <p:nvPicPr>
          <p:cNvPr id="188" name="Google Shape;188;p2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561909" y="1825625"/>
            <a:ext cx="3734182" cy="4351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7009714" y="1825625"/>
            <a:ext cx="3506572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Spot the diff, again</a:t>
            </a:r>
            <a:endParaRPr/>
          </a:p>
        </p:txBody>
      </p:sp>
      <p:sp>
        <p:nvSpPr>
          <p:cNvPr id="196" name="Google Shape;196;p2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pic>
        <p:nvPicPr>
          <p:cNvPr id="197" name="Google Shape;197;p2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731393" y="987425"/>
            <a:ext cx="5075790" cy="487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Other common utilities</a:t>
            </a:r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grep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wc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ssh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|, &gt;, &gt;&gt;, &lt;, &amp;&amp;, ||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99" name="Google Shape;199;p29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391275" y="2386806"/>
            <a:ext cx="4743450" cy="322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Git Log</a:t>
            </a:r>
            <a:endParaRPr/>
          </a:p>
        </p:txBody>
      </p:sp>
      <p:graphicFrame>
        <p:nvGraphicFramePr>
          <p:cNvPr id="203" name="Google Shape;203;p29"/>
          <p:cNvGraphicFramePr/>
          <p:nvPr/>
        </p:nvGraphicFramePr>
        <p:xfrm>
          <a:off x="838200" y="240109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{4B4D1AB0-2925-4953-8AE0-7B973092ED5E}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Command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Description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commit history.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--oneline</a:t>
                      </a:r>
                      <a:endParaRPr sz="1800" u="none" strike="noStrike" cap="non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Condensed log (1 line per commit).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-p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log with diffs.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--stat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summary of changes per file.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--graph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commit history as a graph (great with branches).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&lt;file&gt;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commit history for a specific file.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-n &lt;num&gt;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the latest &lt;num&gt; commits.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Hands-On #2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Practice viewing file changes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Practice comparing commits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Why the command line???</a:t>
            </a:r>
            <a:endParaRPr/>
          </a:p>
        </p:txBody>
      </p:sp>
      <p:sp>
        <p:nvSpPr>
          <p:cNvPr id="215" name="Google Shape;215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Good practice using terminals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Not every UI exposes all the commands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Most servers are terminal-only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Using commands allows us to automate / script / chain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Reading documentation for command-line utilities is an art…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In Case of Fire…</a:t>
            </a:r>
            <a:endParaRPr/>
          </a:p>
        </p:txBody>
      </p:sp>
      <p:pic>
        <p:nvPicPr>
          <p:cNvPr id="221" name="Google Shape;221;p32" descr="A close-up of a computer&#10;&#10;AI-generated content may be incorrect.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225452" y="184436"/>
            <a:ext cx="4890020" cy="6489127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pic>
        <p:nvPicPr>
          <p:cNvPr id="223" name="Google Shape;223;p32" descr="A black text with black text&#10;&#10;AI-generated content may be incorrect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8481" y="1957031"/>
            <a:ext cx="4514850" cy="22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Other Resources (HIGHLY RECOMMEND)</a:t>
            </a:r>
            <a:endParaRPr/>
          </a:p>
        </p:txBody>
      </p:sp>
      <p:sp>
        <p:nvSpPr>
          <p:cNvPr id="229" name="Google Shape;229;p33"/>
          <p:cNvSpPr txBox="1">
            <a:spLocks noGrp="1"/>
          </p:cNvSpPr>
          <p:nvPr>
            <p:ph type="body" idx="1"/>
          </p:nvPr>
        </p:nvSpPr>
        <p:spPr>
          <a:xfrm>
            <a:off x="838200" y="1756750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Oh My Git!</a:t>
            </a: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u="sng">
                <a:solidFill>
                  <a:schemeClr val="hlink"/>
                </a:solidFill>
                <a:hlinkClick r:id="rId4"/>
              </a:rPr>
              <a:t>Learn Git Branching</a:t>
            </a:r>
            <a:endParaRPr sz="3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4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Other useful commands</a:t>
            </a:r>
            <a:endParaRPr/>
          </a:p>
        </p:txBody>
      </p:sp>
      <p:sp>
        <p:nvSpPr>
          <p:cNvPr id="235" name="Google Shape;235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history – linux command history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grep – pattern matching utility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Finding help…</a:t>
            </a:r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Often, `command --help`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Other times, `man command`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“Manual pages” -&gt; “manpages” -&gt; “man”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Of course: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Documentation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Stackoverflow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Reddit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Chatgpt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Google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</a:pPr>
            <a:r>
              <a:rPr lang="en-US"/>
              <a:t>Intro to Version Control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AI2C Tech Intro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Objectives</a:t>
            </a:r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Discuss basic git concepts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Use basic git commands to manage a local repository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Use basic git commands to view a repository’s history and changes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Version Control</a:t>
            </a:r>
            <a:endParaRPr/>
          </a:p>
        </p:txBody>
      </p:sp>
      <p:pic>
        <p:nvPicPr>
          <p:cNvPr id="102" name="Google Shape;102;p15" descr="A comic strip of a person sitting at a computer&#10;&#10;AI-generated content may be incorrect.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227669" y="410251"/>
            <a:ext cx="4634883" cy="617984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Common VCS</a:t>
            </a:r>
            <a:endParaRPr/>
          </a:p>
        </p:txBody>
      </p:sp>
      <p:pic>
        <p:nvPicPr>
          <p:cNvPr id="110" name="Google Shape;110;p16" descr="A blue background with a black and red line&#10;&#10;AI-generated content may be incorrect.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2590816"/>
            <a:ext cx="5181600" cy="282095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93% of developers use git</a:t>
            </a:r>
            <a:r>
              <a:rPr lang="en-US" baseline="30000"/>
              <a:t>1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Git</a:t>
            </a:r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Made by Linus Torvalds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Wrote the basics in about two weeks</a:t>
            </a:r>
            <a:r>
              <a:rPr lang="en-US" baseline="30000"/>
              <a:t>1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first commit was for git itself</a:t>
            </a:r>
            <a:endParaRPr/>
          </a:p>
        </p:txBody>
      </p:sp>
      <p:pic>
        <p:nvPicPr>
          <p:cNvPr id="119" name="Google Shape;119;p17" descr="A close up of a logo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76716" y="4538461"/>
            <a:ext cx="4924926" cy="2057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Why Git?</a:t>
            </a:r>
            <a:r>
              <a:rPr lang="en-US" baseline="30000"/>
              <a:t>1</a:t>
            </a:r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Quoting Linus: "I'm an egotistical bastard, and I name all my projects after myself. First 'Linux', now 'Git'".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Alternatively, in Linus' own words as the inventor of Git: "git" can mean anything, depending on your mood: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Random three-letter combination that is pronounceable, and not actually used by any common UNIX command. The fact that it is a mispronunciation of "get" may or may not be relevant.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Stupid. Contemptible and despicable. Simple. Take your pick from the dictionary of slang.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"Global information tracker": you're in a good mood, and it actually works for you. Angels sing and light suddenly fills the room.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"Goddamn idiotic truckload of sh*t": when it breaks 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892</Words>
  <Application>Microsoft Office PowerPoint</Application>
  <PresentationFormat>Widescreen</PresentationFormat>
  <Paragraphs>161</Paragraphs>
  <Slides>25</Slides>
  <Notes>25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Courier New</vt:lpstr>
      <vt:lpstr>Play</vt:lpstr>
      <vt:lpstr>Arial</vt:lpstr>
      <vt:lpstr>Office Theme</vt:lpstr>
      <vt:lpstr>How are you feeling?</vt:lpstr>
      <vt:lpstr>Other common utilities</vt:lpstr>
      <vt:lpstr>Finding help…</vt:lpstr>
      <vt:lpstr>Intro to Version Control</vt:lpstr>
      <vt:lpstr>Objectives</vt:lpstr>
      <vt:lpstr>Version Control</vt:lpstr>
      <vt:lpstr>Common VCS</vt:lpstr>
      <vt:lpstr>Git</vt:lpstr>
      <vt:lpstr>Why Git?1</vt:lpstr>
      <vt:lpstr>Basic Ideas</vt:lpstr>
      <vt:lpstr>Git Commit / Reset / Revert</vt:lpstr>
      <vt:lpstr>Hands-On #1</vt:lpstr>
      <vt:lpstr>But why…</vt:lpstr>
      <vt:lpstr>Git History</vt:lpstr>
      <vt:lpstr>Git Diff</vt:lpstr>
      <vt:lpstr>Spot the diff</vt:lpstr>
      <vt:lpstr>Spot the diff</vt:lpstr>
      <vt:lpstr>Spot the diff, again</vt:lpstr>
      <vt:lpstr>Spot the diff, again</vt:lpstr>
      <vt:lpstr>Git Log</vt:lpstr>
      <vt:lpstr>Hands-On #2</vt:lpstr>
      <vt:lpstr>Why the command line???</vt:lpstr>
      <vt:lpstr>In Case of Fire…</vt:lpstr>
      <vt:lpstr>Other Resources (HIGHLY RECOMMEND)</vt:lpstr>
      <vt:lpstr>Other useful commands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Ethan Shafer</cp:lastModifiedBy>
  <cp:revision>1</cp:revision>
  <dcterms:modified xsi:type="dcterms:W3CDTF">2025-07-18T14:43:55Z</dcterms:modified>
</cp:coreProperties>
</file>